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4" name="Рисунок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0" name="Рисунок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BFBFBF"/>
            </a:solidFill>
            <a:round/>
          </a:ln>
        </p:spPr>
      </p:sp>
      <p:sp>
        <p:nvSpPr>
          <p:cNvPr id="23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D9D9D9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9181440" y="-8640"/>
            <a:ext cx="3006720" cy="686592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9603360" y="-8640"/>
            <a:ext cx="2587680" cy="686592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1260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9334440" y="-8640"/>
            <a:ext cx="2853720" cy="6865920"/>
          </a:xfrm>
          <a:prstGeom prst="rect">
            <a:avLst/>
          </a:prstGeom>
          <a:solidFill>
            <a:srgbClr val="3F7819"/>
          </a:solidFill>
          <a:ln w="1260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10898640" y="-8640"/>
            <a:ext cx="1289520" cy="6865920"/>
          </a:xfrm>
          <a:prstGeom prst="rect">
            <a:avLst/>
          </a:prstGeom>
          <a:solidFill>
            <a:srgbClr val="C0E474"/>
          </a:solidFill>
          <a:ln w="12600">
            <a:noFill/>
          </a:ln>
        </p:spPr>
      </p:sp>
      <p:sp>
        <p:nvSpPr>
          <p:cNvPr id="7" name="CustomShape 8"/>
          <p:cNvSpPr/>
          <p:nvPr/>
        </p:nvSpPr>
        <p:spPr>
          <a:xfrm>
            <a:off x="10938960" y="-8640"/>
            <a:ext cx="1249200" cy="686592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8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9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BFBFBF"/>
            </a:solidFill>
            <a:round/>
          </a:ln>
        </p:spPr>
      </p:sp>
      <p:sp>
        <p:nvSpPr>
          <p:cNvPr id="11" name="Line 1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D9D9D9"/>
            </a:solidFill>
            <a:round/>
          </a:ln>
        </p:spPr>
      </p:sp>
      <p:sp>
        <p:nvSpPr>
          <p:cNvPr id="12" name="CustomShape 13"/>
          <p:cNvSpPr/>
          <p:nvPr/>
        </p:nvSpPr>
        <p:spPr>
          <a:xfrm>
            <a:off x="9181440" y="-8640"/>
            <a:ext cx="3006720" cy="686592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13" name="CustomShape 14"/>
          <p:cNvSpPr/>
          <p:nvPr/>
        </p:nvSpPr>
        <p:spPr>
          <a:xfrm>
            <a:off x="9603360" y="-8640"/>
            <a:ext cx="2587680" cy="686592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14" name="CustomShape 1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12600">
            <a:noFill/>
          </a:ln>
        </p:spPr>
      </p:sp>
      <p:sp>
        <p:nvSpPr>
          <p:cNvPr id="15" name="CustomShape 16"/>
          <p:cNvSpPr/>
          <p:nvPr/>
        </p:nvSpPr>
        <p:spPr>
          <a:xfrm>
            <a:off x="9334440" y="-8640"/>
            <a:ext cx="2853720" cy="6865920"/>
          </a:xfrm>
          <a:prstGeom prst="rect">
            <a:avLst/>
          </a:prstGeom>
          <a:solidFill>
            <a:srgbClr val="3F7819"/>
          </a:solidFill>
          <a:ln w="12600">
            <a:noFill/>
          </a:ln>
        </p:spPr>
      </p:sp>
      <p:sp>
        <p:nvSpPr>
          <p:cNvPr id="16" name="CustomShape 17"/>
          <p:cNvSpPr/>
          <p:nvPr/>
        </p:nvSpPr>
        <p:spPr>
          <a:xfrm>
            <a:off x="10898640" y="-8640"/>
            <a:ext cx="1289520" cy="6865920"/>
          </a:xfrm>
          <a:prstGeom prst="rect">
            <a:avLst/>
          </a:prstGeom>
          <a:solidFill>
            <a:srgbClr val="C0E474"/>
          </a:solidFill>
          <a:ln w="12600">
            <a:noFill/>
          </a:ln>
        </p:spPr>
      </p:sp>
      <p:sp>
        <p:nvSpPr>
          <p:cNvPr id="17" name="CustomShape 18"/>
          <p:cNvSpPr/>
          <p:nvPr/>
        </p:nvSpPr>
        <p:spPr>
          <a:xfrm>
            <a:off x="10938960" y="-8640"/>
            <a:ext cx="1249200" cy="686592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18" name="CustomShape 1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19" name="CustomShape 20"/>
          <p:cNvSpPr/>
          <p:nvPr/>
        </p:nvSpPr>
        <p:spPr>
          <a:xfrm rot="10800000">
            <a:off x="720" y="0"/>
            <a:ext cx="842040" cy="5665320"/>
          </a:xfrm>
          <a:prstGeom prst="triangle">
            <a:avLst>
              <a:gd name="adj" fmla="val 10000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21" name="PlaceHolder 2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BFBFBF"/>
            </a:solidFill>
            <a:round/>
          </a:ln>
        </p:spPr>
      </p:sp>
      <p:sp>
        <p:nvSpPr>
          <p:cNvPr id="57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D9D9D9"/>
            </a:solidFill>
            <a:round/>
          </a:ln>
        </p:spPr>
      </p:sp>
      <p:sp>
        <p:nvSpPr>
          <p:cNvPr id="58" name="CustomShape 3"/>
          <p:cNvSpPr/>
          <p:nvPr/>
        </p:nvSpPr>
        <p:spPr>
          <a:xfrm>
            <a:off x="9181440" y="-8640"/>
            <a:ext cx="3006720" cy="686592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59" name="CustomShape 4"/>
          <p:cNvSpPr/>
          <p:nvPr/>
        </p:nvSpPr>
        <p:spPr>
          <a:xfrm>
            <a:off x="9603360" y="-8640"/>
            <a:ext cx="2587680" cy="686592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60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12600">
            <a:noFill/>
          </a:ln>
        </p:spPr>
      </p:sp>
      <p:sp>
        <p:nvSpPr>
          <p:cNvPr id="61" name="CustomShape 6"/>
          <p:cNvSpPr/>
          <p:nvPr/>
        </p:nvSpPr>
        <p:spPr>
          <a:xfrm>
            <a:off x="9334440" y="-8640"/>
            <a:ext cx="2853720" cy="6865920"/>
          </a:xfrm>
          <a:prstGeom prst="rect">
            <a:avLst/>
          </a:prstGeom>
          <a:solidFill>
            <a:srgbClr val="3F7819"/>
          </a:solidFill>
          <a:ln w="12600">
            <a:noFill/>
          </a:ln>
        </p:spPr>
      </p:sp>
      <p:sp>
        <p:nvSpPr>
          <p:cNvPr id="62" name="CustomShape 7"/>
          <p:cNvSpPr/>
          <p:nvPr/>
        </p:nvSpPr>
        <p:spPr>
          <a:xfrm>
            <a:off x="10898640" y="-8640"/>
            <a:ext cx="1289520" cy="6865920"/>
          </a:xfrm>
          <a:prstGeom prst="rect">
            <a:avLst/>
          </a:prstGeom>
          <a:solidFill>
            <a:srgbClr val="C0E474"/>
          </a:solidFill>
          <a:ln w="12600">
            <a:noFill/>
          </a:ln>
        </p:spPr>
      </p:sp>
      <p:sp>
        <p:nvSpPr>
          <p:cNvPr id="63" name="CustomShape 8"/>
          <p:cNvSpPr/>
          <p:nvPr/>
        </p:nvSpPr>
        <p:spPr>
          <a:xfrm>
            <a:off x="10938960" y="-8640"/>
            <a:ext cx="1249200" cy="686592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64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65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66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67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-409680" y="0"/>
            <a:ext cx="9601560" cy="206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ru-RU" sz="5400">
                <a:solidFill>
                  <a:srgbClr val="90C226"/>
                </a:solidFill>
                <a:latin typeface="Trebuchet MS"/>
                <a:ea typeface="DejaVu Sans"/>
              </a:rPr>
              <a:t>Братск—</a:t>
            </a:r>
            <a:r>
              <a:rPr lang="ru-RU" sz="5400" i="1">
                <a:solidFill>
                  <a:srgbClr val="90C226"/>
                </a:solidFill>
                <a:latin typeface="Trebuchet MS"/>
                <a:ea typeface="DejaVu Sans"/>
              </a:rPr>
              <a:t>город для жизни, город для работы.</a:t>
            </a:r>
            <a:endParaRPr/>
          </a:p>
        </p:txBody>
      </p:sp>
      <p:pic>
        <p:nvPicPr>
          <p:cNvPr id="103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600" y="2022840"/>
            <a:ext cx="7270200" cy="483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86920" y="131760"/>
            <a:ext cx="8596080" cy="867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>
                <a:solidFill>
                  <a:srgbClr val="404040"/>
                </a:solidFill>
                <a:latin typeface="Bookman Old Style"/>
                <a:ea typeface="DejaVu Sans"/>
              </a:rPr>
              <a:t>Слаженные действия врача-невролога и мультидисциплинарной бригады возвращают пациентов к полноценной жизни. </a:t>
            </a:r>
            <a:endParaRPr/>
          </a:p>
        </p:txBody>
      </p:sp>
      <p:pic>
        <p:nvPicPr>
          <p:cNvPr id="122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920" y="1241640"/>
            <a:ext cx="8913960" cy="551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34440" y="179280"/>
            <a:ext cx="9227880" cy="630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</a:pPr>
            <a:r>
              <a:rPr lang="ru-RU" sz="3200" dirty="0" smtClean="0">
                <a:solidFill>
                  <a:srgbClr val="404040"/>
                </a:solidFill>
                <a:latin typeface="Bookman Old Style"/>
                <a:ea typeface="DejaVu Sans"/>
              </a:rPr>
              <a:t> В </a:t>
            </a:r>
            <a:r>
              <a:rPr lang="ru-RU" sz="3200" dirty="0">
                <a:solidFill>
                  <a:srgbClr val="404040"/>
                </a:solidFill>
                <a:latin typeface="Bookman Old Style"/>
                <a:ea typeface="DejaVu Sans"/>
              </a:rPr>
              <a:t>двух отделениях стационара дневного пребывания, при поликлинике, и при стационаре оказывается медицинская помощь по профилям: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32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3200" dirty="0">
                <a:solidFill>
                  <a:srgbClr val="404040"/>
                </a:solidFill>
                <a:latin typeface="Bookman Old Style"/>
                <a:ea typeface="DejaVu Sans"/>
              </a:rPr>
              <a:t>терапия, 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32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3200" dirty="0">
                <a:solidFill>
                  <a:srgbClr val="404040"/>
                </a:solidFill>
                <a:latin typeface="Bookman Old Style"/>
                <a:ea typeface="DejaVu Sans"/>
              </a:rPr>
              <a:t>неврология, 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32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3200" dirty="0">
                <a:solidFill>
                  <a:srgbClr val="404040"/>
                </a:solidFill>
                <a:latin typeface="Bookman Old Style"/>
                <a:ea typeface="DejaVu Sans"/>
              </a:rPr>
              <a:t>эндокринология, 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32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3200" dirty="0">
                <a:solidFill>
                  <a:srgbClr val="404040"/>
                </a:solidFill>
                <a:latin typeface="Bookman Old Style"/>
                <a:ea typeface="DejaVu Sans"/>
              </a:rPr>
              <a:t>кардиология,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32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3200" dirty="0" err="1">
                <a:solidFill>
                  <a:srgbClr val="404040"/>
                </a:solidFill>
                <a:latin typeface="Bookman Old Style"/>
                <a:ea typeface="DejaVu Sans"/>
              </a:rPr>
              <a:t>сурдология-оториноларингология</a:t>
            </a:r>
            <a:r>
              <a:rPr lang="ru-RU" sz="3200" dirty="0">
                <a:solidFill>
                  <a:srgbClr val="404040"/>
                </a:solidFill>
                <a:latin typeface="Bookman Old Style"/>
                <a:ea typeface="DejaVu Sans"/>
              </a:rPr>
              <a:t>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77200" y="246240"/>
            <a:ext cx="5817960" cy="6287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200" b="1">
                <a:solidFill>
                  <a:srgbClr val="404040"/>
                </a:solidFill>
                <a:latin typeface="Bookman Old Style"/>
                <a:ea typeface="DejaVu Sans"/>
              </a:rPr>
              <a:t>  Диагностические отделения: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>
                <a:solidFill>
                  <a:srgbClr val="404040"/>
                </a:solidFill>
                <a:latin typeface="Bookman Old Style"/>
                <a:ea typeface="DejaVu Sans"/>
              </a:rPr>
              <a:t>- эндоскопическое: </a:t>
            </a:r>
            <a:r>
              <a:rPr lang="ru-RU">
                <a:solidFill>
                  <a:srgbClr val="404040"/>
                </a:solidFill>
                <a:latin typeface="Bookman Old Style"/>
                <a:ea typeface="DejaVu Sans"/>
              </a:rPr>
              <a:t>ЭФГДС, ФБС, ФКС, РРС</a:t>
            </a:r>
            <a:r>
              <a:rPr lang="ru-RU" sz="2000">
                <a:solidFill>
                  <a:srgbClr val="404040"/>
                </a:solidFill>
                <a:latin typeface="Bookman Old Style"/>
                <a:ea typeface="DejaVu Sans"/>
              </a:rPr>
              <a:t>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>
                <a:solidFill>
                  <a:srgbClr val="404040"/>
                </a:solidFill>
                <a:latin typeface="Bookman Old Style"/>
                <a:ea typeface="DejaVu Sans"/>
              </a:rPr>
              <a:t>- отделение лучевой диагностики, в т.ч. кабинет МСКТ;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>
                <a:solidFill>
                  <a:srgbClr val="404040"/>
                </a:solidFill>
                <a:latin typeface="Bookman Old Style"/>
                <a:ea typeface="DejaVu Sans"/>
              </a:rPr>
              <a:t>- функциональной и ультразвуковой диагностики;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>
                <a:solidFill>
                  <a:srgbClr val="404040"/>
                </a:solidFill>
                <a:latin typeface="Bookman Old Style"/>
                <a:ea typeface="DejaVu Sans"/>
              </a:rPr>
              <a:t>- клинико-диагностическая лаборатория;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>
                <a:solidFill>
                  <a:srgbClr val="404040"/>
                </a:solidFill>
                <a:latin typeface="Bookman Old Style"/>
                <a:ea typeface="DejaVu Sans"/>
              </a:rPr>
              <a:t>- бактериологическая лаборатория;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>
                <a:solidFill>
                  <a:srgbClr val="404040"/>
                </a:solidFill>
                <a:latin typeface="Bookman Old Style"/>
                <a:ea typeface="DejaVu Sans"/>
              </a:rPr>
              <a:t>- патоморфологическая лаборатория. </a:t>
            </a:r>
            <a:endParaRPr/>
          </a:p>
        </p:txBody>
      </p:sp>
      <p:pic>
        <p:nvPicPr>
          <p:cNvPr id="125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6095160" cy="342828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880" y="246240"/>
            <a:ext cx="4780800" cy="319104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880" y="3437640"/>
            <a:ext cx="5123160" cy="34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58120" y="141120"/>
            <a:ext cx="9656640" cy="657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</a:pPr>
            <a:r>
              <a:rPr lang="ru-RU" sz="2400" b="1" dirty="0">
                <a:solidFill>
                  <a:srgbClr val="404040"/>
                </a:solidFill>
                <a:latin typeface="Bookman Old Style"/>
                <a:ea typeface="DejaVu Sans"/>
              </a:rPr>
              <a:t>Приглашаем следующих врачей-специалистов </a:t>
            </a:r>
            <a:endParaRPr dirty="0"/>
          </a:p>
          <a:p>
            <a:pPr>
              <a:lnSpc>
                <a:spcPct val="100000"/>
              </a:lnSpc>
              <a:buSzPct val="80000"/>
            </a:pPr>
            <a:r>
              <a:rPr lang="ru-RU" sz="2400" b="1" dirty="0" smtClean="0">
                <a:solidFill>
                  <a:srgbClr val="404040"/>
                </a:solidFill>
                <a:latin typeface="Bookman Old Style"/>
                <a:ea typeface="DejaVu Sans"/>
              </a:rPr>
              <a:t>             </a:t>
            </a:r>
            <a:r>
              <a:rPr lang="ru-RU" sz="2400" b="1" dirty="0">
                <a:solidFill>
                  <a:srgbClr val="404040"/>
                </a:solidFill>
                <a:latin typeface="Bookman Old Style"/>
                <a:ea typeface="DejaVu Sans"/>
              </a:rPr>
              <a:t>для работы в поликлинике: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- Заведующий терапевтическим отделением - врач-терапевт (заработная плата 80 тыс. руб.) 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- Врач-терапевт участковый (</a:t>
            </a:r>
            <a:r>
              <a:rPr lang="ru-RU" sz="2400" dirty="0" err="1">
                <a:solidFill>
                  <a:srgbClr val="404040"/>
                </a:solidFill>
                <a:latin typeface="Bookman Old Style"/>
                <a:ea typeface="DejaVu Sans"/>
              </a:rPr>
              <a:t>з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/плата  от 55 тыс.  руб.)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- Врач-офтальмолог (</a:t>
            </a:r>
            <a:r>
              <a:rPr lang="ru-RU" sz="2400" dirty="0" err="1">
                <a:solidFill>
                  <a:srgbClr val="404040"/>
                </a:solidFill>
                <a:latin typeface="Bookman Old Style"/>
                <a:ea typeface="DejaVu Sans"/>
              </a:rPr>
              <a:t>з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/плата от 50 тыс.  руб.)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- </a:t>
            </a:r>
            <a:r>
              <a:rPr lang="ru-RU" sz="2400" dirty="0" err="1">
                <a:solidFill>
                  <a:srgbClr val="404040"/>
                </a:solidFill>
                <a:latin typeface="Bookman Old Style"/>
                <a:ea typeface="DejaVu Sans"/>
              </a:rPr>
              <a:t>Врач-оториноларинголог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 (</a:t>
            </a:r>
            <a:r>
              <a:rPr lang="ru-RU" sz="2400" dirty="0" err="1">
                <a:solidFill>
                  <a:srgbClr val="404040"/>
                </a:solidFill>
                <a:latin typeface="Bookman Old Style"/>
                <a:ea typeface="DejaVu Sans"/>
              </a:rPr>
              <a:t>з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/плата от 50 тыс. руб.)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- Врач-инфекционист (</a:t>
            </a:r>
            <a:r>
              <a:rPr lang="ru-RU" sz="2400" dirty="0" err="1">
                <a:solidFill>
                  <a:srgbClr val="404040"/>
                </a:solidFill>
                <a:latin typeface="Bookman Old Style"/>
                <a:ea typeface="DejaVu Sans"/>
              </a:rPr>
              <a:t>з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/плата от 50 тыс. руб.)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- Врач-невролог (</a:t>
            </a:r>
            <a:r>
              <a:rPr lang="ru-RU" sz="2400" dirty="0" err="1">
                <a:solidFill>
                  <a:srgbClr val="404040"/>
                </a:solidFill>
                <a:latin typeface="Bookman Old Style"/>
                <a:ea typeface="DejaVu Sans"/>
              </a:rPr>
              <a:t>з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/плата  от 58 тыс.  руб.)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- Врач-кардиолог  (</a:t>
            </a:r>
            <a:r>
              <a:rPr lang="ru-RU" sz="2400" dirty="0" err="1">
                <a:solidFill>
                  <a:srgbClr val="404040"/>
                </a:solidFill>
                <a:latin typeface="Bookman Old Style"/>
                <a:ea typeface="DejaVu Sans"/>
              </a:rPr>
              <a:t>з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/плата от 52 тыс. руб.)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19960" y="112680"/>
            <a:ext cx="9666000" cy="667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</a:pPr>
            <a:r>
              <a:rPr lang="ru-RU" sz="2800" b="1" dirty="0">
                <a:solidFill>
                  <a:srgbClr val="404040"/>
                </a:solidFill>
                <a:latin typeface="Bookman Old Style"/>
                <a:ea typeface="DejaVu Sans"/>
              </a:rPr>
              <a:t>Для работы в стационаре приглашаются: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Врач-кардиолог: </a:t>
            </a:r>
            <a:r>
              <a:rPr lang="ru-RU" sz="2800" dirty="0" err="1">
                <a:solidFill>
                  <a:srgbClr val="404040"/>
                </a:solidFill>
                <a:latin typeface="Bookman Old Style"/>
                <a:ea typeface="DejaVu Sans"/>
              </a:rPr>
              <a:t>з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/плата от 60 тыс. руб.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Врач-невролог: </a:t>
            </a:r>
            <a:r>
              <a:rPr lang="ru-RU" sz="2800" dirty="0" err="1">
                <a:solidFill>
                  <a:srgbClr val="404040"/>
                </a:solidFill>
                <a:latin typeface="Bookman Old Style"/>
                <a:ea typeface="DejaVu Sans"/>
              </a:rPr>
              <a:t>з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/плата от 65 тыс. руб.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Врач-терапевт: </a:t>
            </a:r>
            <a:r>
              <a:rPr lang="ru-RU" sz="2800" dirty="0" err="1">
                <a:solidFill>
                  <a:srgbClr val="404040"/>
                </a:solidFill>
                <a:latin typeface="Bookman Old Style"/>
                <a:ea typeface="DejaVu Sans"/>
              </a:rPr>
              <a:t>з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/плата  от 60 тыс. руб.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Врач-анестезиолог-реаниматолог: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  </a:t>
            </a:r>
            <a:r>
              <a:rPr lang="ru-RU" sz="2800" dirty="0" err="1">
                <a:solidFill>
                  <a:srgbClr val="404040"/>
                </a:solidFill>
                <a:latin typeface="Bookman Old Style"/>
                <a:ea typeface="DejaVu Sans"/>
              </a:rPr>
              <a:t>з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/плата 90 тыс. –  120 тыс. руб.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b="1" dirty="0">
                <a:solidFill>
                  <a:srgbClr val="404040"/>
                </a:solidFill>
                <a:latin typeface="Bookman Old Style"/>
                <a:ea typeface="DejaVu Sans"/>
              </a:rPr>
              <a:t>  Работа в отделении платных услуг оплачивается отдельно, дополнительно           к основной зарплате!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91520" y="198360"/>
            <a:ext cx="9609120" cy="641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b="1">
                <a:solidFill>
                  <a:srgbClr val="404040"/>
                </a:solidFill>
                <a:latin typeface="Bookman Old Style"/>
                <a:ea typeface="DejaVu Sans"/>
              </a:rPr>
              <a:t>Меры социальной поддержки, предоставляемые вновь прибывшим врачам-специалистам: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>
                <a:solidFill>
                  <a:srgbClr val="404040"/>
                </a:solidFill>
                <a:latin typeface="Bookman Old Style"/>
                <a:ea typeface="DejaVu Sans"/>
              </a:rPr>
              <a:t>1. Выплата единовременного пособия молодым врачам (до 35 лет) в размере 150 тысяч рублей.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>
                <a:solidFill>
                  <a:srgbClr val="404040"/>
                </a:solidFill>
                <a:latin typeface="Bookman Old Style"/>
                <a:ea typeface="DejaVu Sans"/>
              </a:rPr>
              <a:t>2. Компенсация затрат по оплате за съемное жилье в размере 10 тысяч рублей в течение трех лет.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>
                <a:solidFill>
                  <a:srgbClr val="404040"/>
                </a:solidFill>
                <a:latin typeface="Bookman Old Style"/>
                <a:ea typeface="DejaVu Sans"/>
              </a:rPr>
              <a:t>3. Дополнительная мера социальной поддержки в виде социальной выплаты на приобретение жилья на территории муниципального образования города Братска, в рамках муниципальной программы.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2440" y="160200"/>
            <a:ext cx="9437400" cy="649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SzPct val="80000"/>
            </a:pPr>
            <a:r>
              <a:rPr lang="ru-RU" sz="3200" dirty="0" err="1">
                <a:solidFill>
                  <a:srgbClr val="404040"/>
                </a:solidFill>
                <a:latin typeface="Bookman Old Style"/>
                <a:ea typeface="DejaVu Sans"/>
              </a:rPr>
              <a:t>ОГАУЗ</a:t>
            </a:r>
            <a:r>
              <a:rPr lang="ru-RU" sz="3200" dirty="0">
                <a:solidFill>
                  <a:srgbClr val="404040"/>
                </a:solidFill>
                <a:latin typeface="Bookman Old Style"/>
                <a:ea typeface="DejaVu Sans"/>
              </a:rPr>
              <a:t> «Братская городская больница №5»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404040"/>
                </a:solidFill>
                <a:latin typeface="Bookman Old Style"/>
                <a:ea typeface="DejaVu Sans"/>
              </a:rPr>
              <a:t>с 2018 года является клинической базой Иркутского государственного медицинского университета для обучения в </a:t>
            </a:r>
            <a:r>
              <a:rPr lang="ru-RU" sz="3200" dirty="0">
                <a:solidFill>
                  <a:srgbClr val="FF0000"/>
                </a:solidFill>
                <a:latin typeface="Bookman Old Style"/>
                <a:ea typeface="DejaVu Sans"/>
              </a:rPr>
              <a:t>двухгодичной ординатуре</a:t>
            </a:r>
            <a:r>
              <a:rPr lang="ru-RU" sz="3200" dirty="0">
                <a:solidFill>
                  <a:srgbClr val="404040"/>
                </a:solidFill>
                <a:latin typeface="Bookman Old Style"/>
                <a:ea typeface="DejaVu Sans"/>
              </a:rPr>
              <a:t> по специальностям: 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3600" dirty="0">
                <a:solidFill>
                  <a:srgbClr val="404040"/>
                </a:solidFill>
                <a:latin typeface="Bookman Old Style"/>
                <a:ea typeface="DejaVu Sans"/>
              </a:rPr>
              <a:t>    - терапия, 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3600" dirty="0">
                <a:solidFill>
                  <a:srgbClr val="404040"/>
                </a:solidFill>
                <a:latin typeface="Bookman Old Style"/>
                <a:ea typeface="DejaVu Sans"/>
              </a:rPr>
              <a:t>    - кардиология, 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3600" dirty="0">
                <a:solidFill>
                  <a:srgbClr val="404040"/>
                </a:solidFill>
                <a:latin typeface="Bookman Old Style"/>
                <a:ea typeface="DejaVu Sans"/>
              </a:rPr>
              <a:t>    - неврология.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96280" y="141120"/>
            <a:ext cx="8596080" cy="1286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>
                <a:solidFill>
                  <a:srgbClr val="404040"/>
                </a:solidFill>
                <a:latin typeface="Bookman Old Style"/>
                <a:ea typeface="DejaVu Sans"/>
              </a:rPr>
              <a:t>Ординаторам назначаются </a:t>
            </a:r>
            <a:r>
              <a:rPr lang="ru-RU" b="1">
                <a:solidFill>
                  <a:srgbClr val="404040"/>
                </a:solidFill>
                <a:latin typeface="Bookman Old Style"/>
                <a:ea typeface="DejaVu Sans"/>
              </a:rPr>
              <a:t>ежемесячные целевые выплаты</a:t>
            </a:r>
            <a:r>
              <a:rPr lang="ru-RU">
                <a:solidFill>
                  <a:srgbClr val="404040"/>
                </a:solidFill>
                <a:latin typeface="Bookman Old Style"/>
                <a:ea typeface="DejaVu Sans"/>
              </a:rPr>
              <a:t> в размере 3 тыс. руб. при условии возвращения в нашу больницу после окончания учебы.</a:t>
            </a:r>
            <a:endParaRPr/>
          </a:p>
        </p:txBody>
      </p:sp>
      <p:pic>
        <p:nvPicPr>
          <p:cNvPr id="133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280" y="1152720"/>
            <a:ext cx="8546400" cy="570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25080" y="150840"/>
            <a:ext cx="8596080" cy="192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200">
                <a:solidFill>
                  <a:srgbClr val="404040"/>
                </a:solidFill>
                <a:latin typeface="Bookman Old Style"/>
                <a:ea typeface="DejaVu Sans"/>
              </a:rPr>
              <a:t>Город Братск является местностью,  приравненной к районам Крайнего Севера: всем работникам организации выплачиваются районный коэффициент 40% и процент-ная надбавка до 50% к окладу и другим видам выплат; </a:t>
            </a:r>
            <a:r>
              <a:rPr lang="ru-RU" sz="2200" b="1">
                <a:solidFill>
                  <a:srgbClr val="404040"/>
                </a:solidFill>
                <a:latin typeface="Bookman Old Style"/>
                <a:ea typeface="DejaVu Sans"/>
              </a:rPr>
              <a:t>оплачивается проезд к месту проведения отпуска и обратно </a:t>
            </a:r>
            <a:r>
              <a:rPr lang="ru-RU" sz="2200">
                <a:solidFill>
                  <a:srgbClr val="404040"/>
                </a:solidFill>
                <a:latin typeface="Bookman Old Style"/>
                <a:ea typeface="DejaVu Sans"/>
              </a:rPr>
              <a:t>любым видом транспорта один раз в два года.</a:t>
            </a:r>
            <a:r>
              <a:rPr lang="ru-RU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endParaRPr/>
          </a:p>
        </p:txBody>
      </p:sp>
      <p:pic>
        <p:nvPicPr>
          <p:cNvPr id="135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80" y="2647800"/>
            <a:ext cx="11677680" cy="352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220400" y="314280"/>
            <a:ext cx="6202800" cy="1320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5200">
                <a:solidFill>
                  <a:srgbClr val="90C226"/>
                </a:solidFill>
                <a:latin typeface="Trebuchet MS"/>
                <a:ea typeface="DejaVu Sans"/>
              </a:rPr>
              <a:t>Добро пожаловать!</a:t>
            </a:r>
            <a:endParaRPr/>
          </a:p>
          <a:p>
            <a:r>
              <a:rPr lang="ru-RU" sz="5400">
                <a:solidFill>
                  <a:srgbClr val="90C226"/>
                </a:solidFill>
                <a:latin typeface="Trebuchet MS"/>
                <a:ea typeface="DejaVu Sans"/>
              </a:rPr>
              <a:t> </a:t>
            </a:r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37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880" y="1371600"/>
            <a:ext cx="8489880" cy="548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19160" y="351000"/>
            <a:ext cx="9233640" cy="149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>
                <a:solidFill>
                  <a:srgbClr val="404040"/>
                </a:solidFill>
                <a:latin typeface="Bookman Old Style"/>
                <a:ea typeface="DejaVu Sans"/>
              </a:rPr>
              <a:t>Братск расположен на северо-западе Иркутской области. Возникновение города в 1955 году связано со строительством Братской ГЭС, севернее старинного села Братск, основанного как острог в 1631 году. Сегодня Братск является одним из крупнейших промышленных центров Приангарья. Население города составляет более 230 тыс. человек. </a:t>
            </a:r>
            <a:endParaRPr/>
          </a:p>
        </p:txBody>
      </p:sp>
      <p:pic>
        <p:nvPicPr>
          <p:cNvPr id="105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960" y="2333520"/>
            <a:ext cx="5714280" cy="428544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4960" y="2351520"/>
            <a:ext cx="5702400" cy="426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20120" y="93600"/>
            <a:ext cx="8923320" cy="262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>
                <a:solidFill>
                  <a:srgbClr val="404040"/>
                </a:solidFill>
                <a:latin typeface="Bookman Old Style"/>
                <a:ea typeface="DejaVu Sans"/>
              </a:rPr>
              <a:t>Братск является активным участником многих федеральных и муниципальных программ, ведется строительство жилья, детских дошкольных и спортивных учреждений; администрация города планирует строитель-ство многоквартирного дома для врачей.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8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86280"/>
            <a:ext cx="5637960" cy="330336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680" y="3086280"/>
            <a:ext cx="5056920" cy="330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86720" y="169920"/>
            <a:ext cx="8596080" cy="80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>
                <a:solidFill>
                  <a:srgbClr val="404040"/>
                </a:solidFill>
                <a:latin typeface="Bookman Old Style"/>
                <a:ea typeface="DejaVu Sans"/>
              </a:rPr>
              <a:t>Для врачей в городе Братске отсутствует очередь на </a:t>
            </a:r>
            <a:r>
              <a:rPr lang="ru-RU" sz="2800" b="1">
                <a:solidFill>
                  <a:srgbClr val="404040"/>
                </a:solidFill>
                <a:latin typeface="Bookman Old Style"/>
                <a:ea typeface="DejaVu Sans"/>
              </a:rPr>
              <a:t>места в детских садах для детей в возрасте от трех до семи лет.</a:t>
            </a:r>
            <a:r>
              <a:rPr lang="ru-RU" sz="2400" b="1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1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20" y="2286000"/>
            <a:ext cx="5777640" cy="433332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880" y="2286000"/>
            <a:ext cx="5342760" cy="433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15360" y="112680"/>
            <a:ext cx="8596080" cy="158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200" b="1">
                <a:solidFill>
                  <a:srgbClr val="404040"/>
                </a:solidFill>
                <a:latin typeface="Bookman Old Style"/>
                <a:ea typeface="DejaVu Sans"/>
              </a:rPr>
              <a:t>ОГАУЗ «Братская городская больница №5» </a:t>
            </a:r>
            <a:r>
              <a:rPr lang="ru-RU" sz="2200">
                <a:solidFill>
                  <a:srgbClr val="404040"/>
                </a:solidFill>
                <a:latin typeface="Bookman Old Style"/>
                <a:ea typeface="DejaVu Sans"/>
              </a:rPr>
              <a:t>функционирует с 1979 года. В состав больницы входит поликлиника на 850 посещений в смену, круглосуточный стационар на 280 коек и дневной стационар на 105 пациенто-мест.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4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60" y="2066760"/>
            <a:ext cx="8991000" cy="479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25080" y="112680"/>
            <a:ext cx="9532800" cy="573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SzPct val="80000"/>
            </a:pPr>
            <a:r>
              <a:rPr lang="ru-RU" sz="3600" dirty="0">
                <a:solidFill>
                  <a:srgbClr val="404040"/>
                </a:solidFill>
                <a:latin typeface="Bookman Old Style"/>
                <a:ea typeface="DejaVu Sans"/>
              </a:rPr>
              <a:t>Круглосуточный стационар: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терапевтическое отделение; 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неврологическое отделение для </a:t>
            </a:r>
            <a:r>
              <a:rPr lang="ru-RU" sz="2800" dirty="0" err="1">
                <a:solidFill>
                  <a:srgbClr val="404040"/>
                </a:solidFill>
                <a:latin typeface="Bookman Old Style"/>
                <a:ea typeface="DejaVu Sans"/>
              </a:rPr>
              <a:t>б-х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 с </a:t>
            </a:r>
            <a:r>
              <a:rPr lang="ru-RU" sz="2800" dirty="0" err="1">
                <a:solidFill>
                  <a:srgbClr val="404040"/>
                </a:solidFill>
                <a:latin typeface="Bookman Old Style"/>
                <a:ea typeface="DejaVu Sans"/>
              </a:rPr>
              <a:t>ОНМК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;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кардиологическое отделение №1</a:t>
            </a:r>
            <a:endParaRPr dirty="0"/>
          </a:p>
          <a:p>
            <a:pPr>
              <a:lnSpc>
                <a:spcPct val="150000"/>
              </a:lnSpc>
              <a:buSzPct val="80000"/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  (неотложная кардиология);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кардиологическое отделение №2 </a:t>
            </a:r>
            <a:endParaRPr dirty="0"/>
          </a:p>
          <a:p>
            <a:pPr>
              <a:lnSpc>
                <a:spcPct val="150000"/>
              </a:lnSpc>
              <a:buSzPct val="80000"/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  (кардиология и эндокринология);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неврологическое отделение;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инфекционное отделение;</a:t>
            </a:r>
            <a:endParaRPr dirty="0"/>
          </a:p>
          <a:p>
            <a:pPr>
              <a:lnSpc>
                <a:spcPct val="150000"/>
              </a:lnSpc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отделение реанимации и интенсивной терапии.</a:t>
            </a:r>
            <a:endParaRPr dirty="0"/>
          </a:p>
          <a:p>
            <a:pPr>
              <a:lnSpc>
                <a:spcPct val="15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32000" y="504000"/>
            <a:ext cx="9504000" cy="5390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                  </a:t>
            </a:r>
            <a:r>
              <a:rPr lang="ru-RU" sz="3600" dirty="0">
                <a:solidFill>
                  <a:srgbClr val="404040"/>
                </a:solidFill>
                <a:latin typeface="Bookman Old Style"/>
                <a:ea typeface="DejaVu Sans"/>
              </a:rPr>
              <a:t>Поликлиника: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404040"/>
                </a:solidFill>
                <a:latin typeface="Bookman Old Style"/>
                <a:ea typeface="DejaVu Sans"/>
              </a:rPr>
              <a:t>- </a:t>
            </a: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терапевтическое отделение №1; 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терапевтическое отделение №2;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отделение узких специалистов;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хирургическое отделение;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отделение медицинской профилактики;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кабинет неотложной медицинской помощи;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организационно-методический кабинет;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404040"/>
                </a:solidFill>
                <a:latin typeface="Bookman Old Style"/>
                <a:ea typeface="DejaVu Sans"/>
              </a:rPr>
              <a:t>- физиотерапевтическое отделение.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15360" y="561960"/>
            <a:ext cx="8885160" cy="528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</a:pPr>
            <a:r>
              <a:rPr lang="ru-RU" sz="3200" dirty="0">
                <a:solidFill>
                  <a:srgbClr val="404040"/>
                </a:solidFill>
                <a:latin typeface="Bookman Old Style"/>
                <a:ea typeface="DejaVu Sans"/>
              </a:rPr>
              <a:t>Подготовка и повышение квалификации врачей проводятся на базе ВУЗов:</a:t>
            </a:r>
            <a:endParaRPr dirty="0"/>
          </a:p>
          <a:p>
            <a:pPr>
              <a:buSzPct val="80000"/>
              <a:buFont typeface="Wingdings 3" charset="2"/>
              <a:buChar char=""/>
            </a:pPr>
            <a:endParaRPr dirty="0"/>
          </a:p>
          <a:p>
            <a:pPr>
              <a:buSzPct val="80000"/>
              <a:buFont typeface="Wingdings 3" charset="2"/>
              <a:buChar char=""/>
            </a:pPr>
            <a:r>
              <a:rPr lang="ru-RU" sz="2400" dirty="0" smtClean="0">
                <a:solidFill>
                  <a:srgbClr val="404040"/>
                </a:solidFill>
                <a:latin typeface="Bookman Old Style"/>
                <a:ea typeface="DejaVu Sans"/>
              </a:rPr>
              <a:t> Иркутский 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государственный медицинский университет;</a:t>
            </a:r>
            <a:endParaRPr dirty="0"/>
          </a:p>
          <a:p>
            <a:pPr>
              <a:buSzPct val="80000"/>
              <a:buFont typeface="Wingdings 3" charset="2"/>
              <a:buChar char=""/>
            </a:pPr>
            <a:r>
              <a:rPr lang="ru-RU" sz="24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Иркутская государственная медицинская академия последипломного образования — филиал </a:t>
            </a:r>
            <a:r>
              <a:rPr lang="ru-RU" sz="2400" dirty="0" err="1">
                <a:solidFill>
                  <a:srgbClr val="404040"/>
                </a:solidFill>
                <a:latin typeface="Bookman Old Style"/>
                <a:ea typeface="DejaVu Sans"/>
              </a:rPr>
              <a:t>РМАНПО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;</a:t>
            </a:r>
            <a:endParaRPr dirty="0"/>
          </a:p>
          <a:p>
            <a:pPr>
              <a:buSzPct val="80000"/>
              <a:buFont typeface="Wingdings 3" charset="2"/>
              <a:buChar char=""/>
            </a:pPr>
            <a:r>
              <a:rPr lang="ru-RU" sz="24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Северо-Западный государственный медицинский университет им. И.И.Мечникова, г.Санкт-Петербург;</a:t>
            </a:r>
            <a:endParaRPr dirty="0"/>
          </a:p>
          <a:p>
            <a:pPr>
              <a:buSzPct val="80000"/>
              <a:buFont typeface="Wingdings 3" charset="2"/>
              <a:buChar char=""/>
            </a:pPr>
            <a:r>
              <a:rPr lang="ru-RU" sz="24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Российский национальный исследовательский медицинский университет им. Н.И.Пирогова, г.Москва;</a:t>
            </a:r>
            <a:endParaRPr dirty="0"/>
          </a:p>
          <a:p>
            <a:pPr>
              <a:buSzPct val="80000"/>
              <a:buFont typeface="Wingdings 3" charset="2"/>
              <a:buChar char=""/>
            </a:pPr>
            <a:r>
              <a:rPr lang="ru-RU" sz="2400" dirty="0" smtClean="0">
                <a:solidFill>
                  <a:srgbClr val="404040"/>
                </a:solidFill>
                <a:latin typeface="Bookman Old Style"/>
                <a:ea typeface="DejaVu Sans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Bookman Old Style"/>
                <a:ea typeface="DejaVu Sans"/>
              </a:rPr>
              <a:t>НМИЦ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 психиатрии и неврологии </a:t>
            </a:r>
            <a:r>
              <a:rPr lang="ru-RU" sz="2400" dirty="0" err="1">
                <a:solidFill>
                  <a:srgbClr val="404040"/>
                </a:solidFill>
                <a:latin typeface="Bookman Old Style"/>
                <a:ea typeface="DejaVu Sans"/>
              </a:rPr>
              <a:t>им.В.М.Бехтерева</a:t>
            </a:r>
            <a:r>
              <a:rPr lang="ru-RU" sz="2400" dirty="0">
                <a:solidFill>
                  <a:srgbClr val="404040"/>
                </a:solidFill>
                <a:latin typeface="Bookman Old Style"/>
                <a:ea typeface="DejaVu Sans"/>
              </a:rPr>
              <a:t>;</a:t>
            </a:r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48760" y="217440"/>
            <a:ext cx="8818200" cy="2610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600">
                <a:solidFill>
                  <a:srgbClr val="404040"/>
                </a:solidFill>
                <a:latin typeface="Bookman Old Style"/>
                <a:ea typeface="DejaVu Sans"/>
              </a:rPr>
              <a:t>В 2018 году в круглосуточном стационаре открыто </a:t>
            </a:r>
            <a:r>
              <a:rPr lang="ru-RU" sz="2600" b="1">
                <a:solidFill>
                  <a:srgbClr val="404040"/>
                </a:solidFill>
                <a:latin typeface="Bookman Old Style"/>
                <a:ea typeface="DejaVu Sans"/>
              </a:rPr>
              <a:t>отделение медицинской реабилитации пациентов с нарушением функции центральной нервной системы</a:t>
            </a:r>
            <a:r>
              <a:rPr lang="ru-RU" sz="2600">
                <a:solidFill>
                  <a:srgbClr val="404040"/>
                </a:solidFill>
                <a:latin typeface="Bookman Old Style"/>
                <a:ea typeface="DejaVu Sans"/>
              </a:rPr>
              <a:t>  на 15 коек. Отделение оснащено новым медицинским оборудованием и медицинской техникой. </a:t>
            </a:r>
            <a:endParaRPr/>
          </a:p>
        </p:txBody>
      </p:sp>
      <p:pic>
        <p:nvPicPr>
          <p:cNvPr id="119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0" y="3023280"/>
            <a:ext cx="5685840" cy="320076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1600" y="3034080"/>
            <a:ext cx="5666760" cy="318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747</Words>
  <Application>Microsoft Office PowerPoint</Application>
  <PresentationFormat>Произвольный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glkadri</cp:lastModifiedBy>
  <cp:revision>8</cp:revision>
  <dcterms:modified xsi:type="dcterms:W3CDTF">2018-12-11T05:05:21Z</dcterms:modified>
</cp:coreProperties>
</file>